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753600" cy="7315200"/>
  <p:notesSz cx="6858000" cy="9144000"/>
  <p:embeddedFontLst>
    <p:embeddedFont>
      <p:font typeface="Jua" panose="020B0604020202020204" charset="-127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Drukaatie Burti" panose="020B0604020202020204" charset="0"/>
      <p:regular r:id="rId13"/>
    </p:embeddedFont>
    <p:embeddedFont>
      <p:font typeface="Drukaatie Burti Bold" panose="020B0604020202020204" charset="0"/>
      <p:regular r:id="rId14"/>
    </p:embeddedFont>
    <p:embeddedFont>
      <p:font typeface="Gaegu Bold" charset="0"/>
      <p:regular r:id="rId15"/>
    </p:embeddedFont>
    <p:embeddedFont>
      <p:font typeface="Happy Font TH" panose="020B0604020202020204" charset="-34"/>
      <p:regular r:id="rId16"/>
    </p:embeddedFont>
    <p:embeddedFont>
      <p:font typeface="Homemade Apple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044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04.04.2023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https://www.slideshare.net/careerbuilderin/good-health-is-real-wealth-at-workplace?from_action=save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2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21.png"/><Relationship Id="rId7" Type="http://schemas.openxmlformats.org/officeDocument/2006/relationships/image" Target="../media/image3.png"/><Relationship Id="rId12" Type="http://schemas.openxmlformats.org/officeDocument/2006/relationships/image" Target="../media/image2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11" Type="http://schemas.openxmlformats.org/officeDocument/2006/relationships/image" Target="../media/image23.png"/><Relationship Id="rId5" Type="http://schemas.openxmlformats.org/officeDocument/2006/relationships/image" Target="../media/image1.png"/><Relationship Id="rId10" Type="http://schemas.openxmlformats.org/officeDocument/2006/relationships/image" Target="../media/image14.svg"/><Relationship Id="rId4" Type="http://schemas.openxmlformats.org/officeDocument/2006/relationships/image" Target="../media/image22.sv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7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8605090">
            <a:off x="-1579722" y="-1528119"/>
            <a:ext cx="3159444" cy="459707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10002">
            <a:off x="6954643" y="2499466"/>
            <a:ext cx="3806429" cy="553845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48640" y="6194025"/>
            <a:ext cx="741052" cy="77930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7739321" y="1835932"/>
            <a:ext cx="1282759" cy="60406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6883498" y="679290"/>
            <a:ext cx="546583" cy="78363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5613419" y="3517136"/>
            <a:ext cx="3633323" cy="345619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548640" y="1709084"/>
            <a:ext cx="5088594" cy="3284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40"/>
              </a:lnSpc>
            </a:pPr>
            <a:r>
              <a:rPr lang="en-US" sz="7400" dirty="0">
                <a:solidFill>
                  <a:srgbClr val="FFFFFF"/>
                </a:solidFill>
                <a:latin typeface="Jua"/>
              </a:rPr>
              <a:t>Improve Changes of Success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8640" y="1161182"/>
            <a:ext cx="5088594" cy="355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8"/>
              </a:lnSpc>
            </a:pPr>
            <a:r>
              <a:rPr lang="en-US" sz="2453" spc="-73">
                <a:solidFill>
                  <a:srgbClr val="381613"/>
                </a:solidFill>
                <a:latin typeface="Drukaatie Burti"/>
              </a:rPr>
              <a:t>How</a:t>
            </a:r>
            <a:r>
              <a:rPr lang="en-US" sz="2453" spc="-73">
                <a:solidFill>
                  <a:srgbClr val="FFFFFF"/>
                </a:solidFill>
                <a:latin typeface="Drukaatie Burti"/>
              </a:rPr>
              <a:t> </a:t>
            </a:r>
            <a:r>
              <a:rPr lang="en-US" sz="2453" spc="-73">
                <a:solidFill>
                  <a:srgbClr val="FFFFFF"/>
                </a:solidFill>
                <a:latin typeface="Drukaatie Burti Bold"/>
              </a:rPr>
              <a:t>Good Health</a:t>
            </a:r>
            <a:r>
              <a:rPr lang="en-US" sz="2453" spc="-73">
                <a:solidFill>
                  <a:srgbClr val="FFFFFF"/>
                </a:solidFill>
                <a:latin typeface="Drukaatie Burti"/>
              </a:rPr>
              <a:t> </a:t>
            </a:r>
            <a:r>
              <a:rPr lang="en-US" sz="2453" spc="-73">
                <a:solidFill>
                  <a:srgbClr val="381613"/>
                </a:solidFill>
                <a:latin typeface="Drukaatie Burti"/>
              </a:rPr>
              <a:t>at Work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72954" y="5349433"/>
            <a:ext cx="2439966" cy="84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8"/>
              </a:lnSpc>
            </a:pPr>
            <a:r>
              <a:rPr lang="en-US" sz="2753" spc="-82">
                <a:solidFill>
                  <a:srgbClr val="381613"/>
                </a:solidFill>
                <a:latin typeface="Gaegu Bold"/>
              </a:rPr>
              <a:t>Presented By</a:t>
            </a:r>
          </a:p>
          <a:p>
            <a:pPr algn="ctr">
              <a:lnSpc>
                <a:spcPts val="3028"/>
              </a:lnSpc>
            </a:pPr>
            <a:r>
              <a:rPr lang="en-US" sz="2753" spc="-82">
                <a:solidFill>
                  <a:srgbClr val="381613"/>
                </a:solidFill>
                <a:latin typeface="Gaegu Bold"/>
              </a:rPr>
              <a:t>Hien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1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9" grpId="1"/>
      <p:bldP spid="10" grpId="0"/>
      <p:bldP spid="1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7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568909">
            <a:off x="8173878" y="-835498"/>
            <a:ext cx="3159444" cy="459707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7865024">
            <a:off x="-2270254" y="-428028"/>
            <a:ext cx="3806429" cy="553845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492710" y="505840"/>
            <a:ext cx="910210" cy="957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5263712" flipH="1">
            <a:off x="758390" y="1756184"/>
            <a:ext cx="631790" cy="167866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977131" y="3190180"/>
            <a:ext cx="1896699" cy="1486322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3772781" y="2944431"/>
            <a:ext cx="1996547" cy="170878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7125100" y="2595518"/>
            <a:ext cx="1645432" cy="2057702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306146" y="1453593"/>
            <a:ext cx="709677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59"/>
              </a:lnSpc>
            </a:pPr>
            <a:r>
              <a:rPr lang="en-US" sz="4599" dirty="0">
                <a:solidFill>
                  <a:srgbClr val="D14C48"/>
                </a:solidFill>
                <a:latin typeface="Jua"/>
              </a:rPr>
              <a:t>Health Facts</a:t>
            </a:r>
            <a:r>
              <a:rPr lang="en-US" sz="4599" dirty="0">
                <a:solidFill>
                  <a:srgbClr val="E08B70"/>
                </a:solidFill>
                <a:latin typeface="Jua"/>
              </a:rPr>
              <a:t> </a:t>
            </a:r>
            <a:r>
              <a:rPr lang="en-US" sz="4599" dirty="0">
                <a:solidFill>
                  <a:srgbClr val="FFFFFF"/>
                </a:solidFill>
                <a:latin typeface="Jua"/>
              </a:rPr>
              <a:t>at Workplace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8640" y="5023949"/>
            <a:ext cx="2753680" cy="571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7"/>
              </a:lnSpc>
            </a:pPr>
            <a:r>
              <a:rPr lang="en-US" sz="2186">
                <a:solidFill>
                  <a:srgbClr val="F2F2F2"/>
                </a:solidFill>
                <a:latin typeface="Jua"/>
              </a:rPr>
              <a:t>Happy Employees are 12% more productive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559808" y="5023949"/>
            <a:ext cx="2753680" cy="1069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7"/>
              </a:lnSpc>
            </a:pPr>
            <a:r>
              <a:rPr lang="en-US" sz="2186">
                <a:solidFill>
                  <a:srgbClr val="F2F2F2"/>
                </a:solidFill>
                <a:latin typeface="Jua"/>
              </a:rPr>
              <a:t>Employees who eat healthy all day long have 25% higher job performance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70975" y="5067027"/>
            <a:ext cx="2753680" cy="1069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7"/>
              </a:lnSpc>
            </a:pPr>
            <a:r>
              <a:rPr lang="en-US" sz="2186">
                <a:solidFill>
                  <a:srgbClr val="F2F2F2"/>
                </a:solidFill>
                <a:latin typeface="Jua"/>
              </a:rPr>
              <a:t>Absenteeism is 27% lower for worker who eat healthy &amp; exercise regularly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332503" y="993965"/>
            <a:ext cx="5088594" cy="355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8"/>
              </a:lnSpc>
            </a:pPr>
            <a:r>
              <a:rPr lang="en-US" sz="2453" spc="-73">
                <a:solidFill>
                  <a:srgbClr val="D9D9D9"/>
                </a:solidFill>
                <a:latin typeface="Drukaatie Burti"/>
              </a:rPr>
              <a:t>Did you know?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6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7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3720214">
            <a:off x="8447675" y="-2431357"/>
            <a:ext cx="3342011" cy="486271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5763600">
            <a:off x="3477378" y="3412809"/>
            <a:ext cx="2585195" cy="376152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-914290">
            <a:off x="4392141" y="289649"/>
            <a:ext cx="665194" cy="699534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 rot="-7864935" flipH="1">
            <a:off x="-315895" y="3440137"/>
            <a:ext cx="631790" cy="167866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3792474" y="4069477"/>
            <a:ext cx="1743695" cy="2272588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366510" y="2047514"/>
            <a:ext cx="2926080" cy="1777890"/>
            <a:chOff x="0" y="-57150"/>
            <a:chExt cx="1083733" cy="6346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83733" cy="457666"/>
            </a:xfrm>
            <a:custGeom>
              <a:avLst/>
              <a:gdLst/>
              <a:ahLst/>
              <a:cxnLst/>
              <a:rect l="l" t="t" r="r" b="b"/>
              <a:pathLst>
                <a:path w="1083733" h="457666">
                  <a:moveTo>
                    <a:pt x="95250" y="0"/>
                  </a:moveTo>
                  <a:lnTo>
                    <a:pt x="988483" y="0"/>
                  </a:lnTo>
                  <a:cubicBezTo>
                    <a:pt x="1013745" y="0"/>
                    <a:pt x="1037972" y="10035"/>
                    <a:pt x="1055835" y="27898"/>
                  </a:cubicBezTo>
                  <a:cubicBezTo>
                    <a:pt x="1073698" y="45761"/>
                    <a:pt x="1083733" y="69988"/>
                    <a:pt x="1083733" y="95250"/>
                  </a:cubicBezTo>
                  <a:lnTo>
                    <a:pt x="1083733" y="362416"/>
                  </a:lnTo>
                  <a:cubicBezTo>
                    <a:pt x="1083733" y="415021"/>
                    <a:pt x="1041088" y="457666"/>
                    <a:pt x="988483" y="457666"/>
                  </a:cubicBezTo>
                  <a:lnTo>
                    <a:pt x="95250" y="457666"/>
                  </a:lnTo>
                  <a:cubicBezTo>
                    <a:pt x="42645" y="457666"/>
                    <a:pt x="0" y="415021"/>
                    <a:pt x="0" y="362416"/>
                  </a:cubicBezTo>
                  <a:lnTo>
                    <a:pt x="0" y="95250"/>
                  </a:lnTo>
                  <a:cubicBezTo>
                    <a:pt x="0" y="42645"/>
                    <a:pt x="42645" y="0"/>
                    <a:pt x="95250" y="0"/>
                  </a:cubicBezTo>
                  <a:close/>
                </a:path>
              </a:pathLst>
            </a:custGeom>
            <a:solidFill>
              <a:srgbClr val="D57961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083733" cy="634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r>
                <a:rPr lang="en-US" sz="2299" dirty="0">
                  <a:solidFill>
                    <a:srgbClr val="FFFFFF"/>
                  </a:solidFill>
                  <a:latin typeface="Homemade Apple"/>
                </a:rPr>
                <a:t>Good Health leads to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182999" y="889047"/>
            <a:ext cx="5387603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 dirty="0">
                <a:solidFill>
                  <a:srgbClr val="FFFFFF"/>
                </a:solidFill>
                <a:latin typeface="Jua"/>
              </a:rPr>
              <a:t>Effects of Health at Work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0" y="4088527"/>
            <a:ext cx="4012248" cy="400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5"/>
              </a:lnSpc>
            </a:pPr>
            <a:r>
              <a:rPr lang="en-US" sz="2773" dirty="0">
                <a:solidFill>
                  <a:srgbClr val="FBEEEC"/>
                </a:solidFill>
                <a:latin typeface="Jua"/>
              </a:rPr>
              <a:t>Active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-719658" y="4929696"/>
            <a:ext cx="4012248" cy="400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5"/>
              </a:lnSpc>
            </a:pPr>
            <a:r>
              <a:rPr lang="en-US" sz="2773">
                <a:solidFill>
                  <a:srgbClr val="FBEEEC"/>
                </a:solidFill>
                <a:latin typeface="Jua"/>
              </a:rPr>
              <a:t>Positive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6875" y="5768784"/>
            <a:ext cx="4012248" cy="400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5"/>
              </a:lnSpc>
            </a:pPr>
            <a:r>
              <a:rPr lang="en-US" sz="2773">
                <a:solidFill>
                  <a:srgbClr val="FBEEEC"/>
                </a:solidFill>
                <a:latin typeface="Jua"/>
              </a:rPr>
              <a:t>Enthusiasm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6903512" y="1933864"/>
            <a:ext cx="2497258" cy="1610085"/>
            <a:chOff x="0" y="-57150"/>
            <a:chExt cx="924910" cy="59632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24910" cy="457666"/>
            </a:xfrm>
            <a:custGeom>
              <a:avLst/>
              <a:gdLst/>
              <a:ahLst/>
              <a:cxnLst/>
              <a:rect l="l" t="t" r="r" b="b"/>
              <a:pathLst>
                <a:path w="924910" h="457666">
                  <a:moveTo>
                    <a:pt x="111606" y="0"/>
                  </a:moveTo>
                  <a:lnTo>
                    <a:pt x="813304" y="0"/>
                  </a:lnTo>
                  <a:cubicBezTo>
                    <a:pt x="842904" y="0"/>
                    <a:pt x="871291" y="11758"/>
                    <a:pt x="892222" y="32689"/>
                  </a:cubicBezTo>
                  <a:cubicBezTo>
                    <a:pt x="913152" y="53619"/>
                    <a:pt x="924910" y="82006"/>
                    <a:pt x="924910" y="111606"/>
                  </a:cubicBezTo>
                  <a:lnTo>
                    <a:pt x="924910" y="346060"/>
                  </a:lnTo>
                  <a:cubicBezTo>
                    <a:pt x="924910" y="375660"/>
                    <a:pt x="913152" y="404047"/>
                    <a:pt x="892222" y="424977"/>
                  </a:cubicBezTo>
                  <a:cubicBezTo>
                    <a:pt x="871291" y="445908"/>
                    <a:pt x="842904" y="457666"/>
                    <a:pt x="813304" y="457666"/>
                  </a:cubicBezTo>
                  <a:lnTo>
                    <a:pt x="111606" y="457666"/>
                  </a:lnTo>
                  <a:cubicBezTo>
                    <a:pt x="82006" y="457666"/>
                    <a:pt x="53619" y="445908"/>
                    <a:pt x="32689" y="424977"/>
                  </a:cubicBezTo>
                  <a:cubicBezTo>
                    <a:pt x="11758" y="404047"/>
                    <a:pt x="0" y="375660"/>
                    <a:pt x="0" y="346060"/>
                  </a:cubicBezTo>
                  <a:lnTo>
                    <a:pt x="0" y="111606"/>
                  </a:lnTo>
                  <a:cubicBezTo>
                    <a:pt x="0" y="82006"/>
                    <a:pt x="11758" y="53619"/>
                    <a:pt x="32689" y="32689"/>
                  </a:cubicBezTo>
                  <a:cubicBezTo>
                    <a:pt x="53619" y="11758"/>
                    <a:pt x="82006" y="0"/>
                    <a:pt x="111606" y="0"/>
                  </a:cubicBezTo>
                  <a:close/>
                </a:path>
              </a:pathLst>
            </a:custGeom>
            <a:solidFill>
              <a:srgbClr val="905A2C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919843" cy="596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r>
                <a:rPr lang="en-US" sz="2299" dirty="0">
                  <a:solidFill>
                    <a:srgbClr val="FFFFFF"/>
                  </a:solidFill>
                  <a:latin typeface="Homemade Apple"/>
                </a:rPr>
                <a:t>Poor Health leads to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5009832" y="3828695"/>
            <a:ext cx="4012248" cy="400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5"/>
              </a:lnSpc>
            </a:pPr>
            <a:r>
              <a:rPr lang="en-US" sz="2773">
                <a:solidFill>
                  <a:srgbClr val="FBEEEC"/>
                </a:solidFill>
                <a:latin typeface="Jua"/>
              </a:rPr>
              <a:t>Lack of anergy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036052" y="4929696"/>
            <a:ext cx="4012248" cy="400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5"/>
              </a:lnSpc>
            </a:pPr>
            <a:r>
              <a:rPr lang="en-US" sz="2773">
                <a:solidFill>
                  <a:srgbClr val="FBEEEC"/>
                </a:solidFill>
                <a:latin typeface="Jua"/>
              </a:rPr>
              <a:t>Loss of Strength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106432" y="5978778"/>
            <a:ext cx="4012248" cy="400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5"/>
              </a:lnSpc>
            </a:pPr>
            <a:r>
              <a:rPr lang="en-US" sz="2773">
                <a:solidFill>
                  <a:srgbClr val="FBEEEC"/>
                </a:solidFill>
                <a:latin typeface="Jua"/>
              </a:rPr>
              <a:t>Low productivity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7" grpId="0"/>
      <p:bldP spid="17" grpId="1"/>
      <p:bldP spid="18" grpId="0"/>
      <p:bldP spid="18" grpId="1"/>
      <p:bldP spid="19" grpId="0"/>
      <p:bldP spid="1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7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675274" y="6236221"/>
            <a:ext cx="403052" cy="69491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4159792" y="2324988"/>
            <a:ext cx="1434016" cy="63618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8100000">
            <a:off x="6152607" y="4883787"/>
            <a:ext cx="1434016" cy="63618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7918975">
            <a:off x="2388051" y="4869955"/>
            <a:ext cx="1434016" cy="63618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0" y="-190500"/>
            <a:ext cx="9929622" cy="1725100"/>
            <a:chOff x="0" y="0"/>
            <a:chExt cx="13239496" cy="2300133"/>
          </a:xfrm>
        </p:grpSpPr>
        <p:grpSp>
          <p:nvGrpSpPr>
            <p:cNvPr id="7" name="Group 7"/>
            <p:cNvGrpSpPr/>
            <p:nvPr/>
          </p:nvGrpSpPr>
          <p:grpSpPr>
            <a:xfrm rot="-10800000">
              <a:off x="0" y="0"/>
              <a:ext cx="6632448" cy="2300133"/>
              <a:chOff x="0" y="0"/>
              <a:chExt cx="6350000" cy="22021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82550"/>
                <a:ext cx="6350000" cy="211836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2118360">
                    <a:moveTo>
                      <a:pt x="5877560" y="149860"/>
                    </a:moveTo>
                    <a:cubicBezTo>
                      <a:pt x="5786120" y="208280"/>
                      <a:pt x="5713730" y="255270"/>
                      <a:pt x="5556250" y="255270"/>
                    </a:cubicBezTo>
                    <a:cubicBezTo>
                      <a:pt x="5398770" y="255270"/>
                      <a:pt x="5326380" y="209550"/>
                      <a:pt x="5234940" y="149860"/>
                    </a:cubicBezTo>
                    <a:cubicBezTo>
                      <a:pt x="5130800" y="82550"/>
                      <a:pt x="5001260" y="0"/>
                      <a:pt x="4762500" y="0"/>
                    </a:cubicBezTo>
                    <a:cubicBezTo>
                      <a:pt x="4523740" y="0"/>
                      <a:pt x="4394200" y="82550"/>
                      <a:pt x="4290060" y="148590"/>
                    </a:cubicBezTo>
                    <a:cubicBezTo>
                      <a:pt x="4198620" y="207010"/>
                      <a:pt x="4126230" y="254000"/>
                      <a:pt x="3968750" y="254000"/>
                    </a:cubicBezTo>
                    <a:cubicBezTo>
                      <a:pt x="3811270" y="254000"/>
                      <a:pt x="3738880" y="208280"/>
                      <a:pt x="3647440" y="148590"/>
                    </a:cubicBezTo>
                    <a:cubicBezTo>
                      <a:pt x="3543300" y="82550"/>
                      <a:pt x="3413760" y="0"/>
                      <a:pt x="3175000" y="0"/>
                    </a:cubicBezTo>
                    <a:cubicBezTo>
                      <a:pt x="2936240" y="0"/>
                      <a:pt x="2806700" y="82550"/>
                      <a:pt x="2702560" y="148590"/>
                    </a:cubicBezTo>
                    <a:cubicBezTo>
                      <a:pt x="2611120" y="207010"/>
                      <a:pt x="2538730" y="254000"/>
                      <a:pt x="2381250" y="254000"/>
                    </a:cubicBezTo>
                    <a:cubicBezTo>
                      <a:pt x="2223770" y="254000"/>
                      <a:pt x="2151380" y="208280"/>
                      <a:pt x="2059940" y="148590"/>
                    </a:cubicBezTo>
                    <a:cubicBezTo>
                      <a:pt x="1955800" y="82550"/>
                      <a:pt x="1826260" y="0"/>
                      <a:pt x="1587500" y="0"/>
                    </a:cubicBezTo>
                    <a:cubicBezTo>
                      <a:pt x="1348740" y="0"/>
                      <a:pt x="1219200" y="82550"/>
                      <a:pt x="1115060" y="148590"/>
                    </a:cubicBezTo>
                    <a:cubicBezTo>
                      <a:pt x="1023620" y="207010"/>
                      <a:pt x="951230" y="254000"/>
                      <a:pt x="793750" y="254000"/>
                    </a:cubicBezTo>
                    <a:cubicBezTo>
                      <a:pt x="636270" y="254000"/>
                      <a:pt x="563880" y="208280"/>
                      <a:pt x="472440" y="148590"/>
                    </a:cubicBezTo>
                    <a:cubicBezTo>
                      <a:pt x="368300" y="82550"/>
                      <a:pt x="238760" y="0"/>
                      <a:pt x="0" y="0"/>
                    </a:cubicBezTo>
                    <a:lnTo>
                      <a:pt x="0" y="2118360"/>
                    </a:lnTo>
                    <a:lnTo>
                      <a:pt x="6350000" y="2118360"/>
                    </a:lnTo>
                    <a:lnTo>
                      <a:pt x="6350000" y="0"/>
                    </a:lnTo>
                    <a:cubicBezTo>
                      <a:pt x="6111240" y="0"/>
                      <a:pt x="5981700" y="82550"/>
                      <a:pt x="5877560" y="149860"/>
                    </a:cubicBezTo>
                    <a:close/>
                  </a:path>
                </a:pathLst>
              </a:custGeom>
              <a:solidFill>
                <a:srgbClr val="FEC045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 rot="-10800000">
              <a:off x="6607048" y="0"/>
              <a:ext cx="6632448" cy="2300133"/>
              <a:chOff x="0" y="0"/>
              <a:chExt cx="6350000" cy="220218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82550"/>
                <a:ext cx="6350000" cy="211836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2118360">
                    <a:moveTo>
                      <a:pt x="5877560" y="149860"/>
                    </a:moveTo>
                    <a:cubicBezTo>
                      <a:pt x="5786120" y="208280"/>
                      <a:pt x="5713730" y="255270"/>
                      <a:pt x="5556250" y="255270"/>
                    </a:cubicBezTo>
                    <a:cubicBezTo>
                      <a:pt x="5398770" y="255270"/>
                      <a:pt x="5326380" y="209550"/>
                      <a:pt x="5234940" y="149860"/>
                    </a:cubicBezTo>
                    <a:cubicBezTo>
                      <a:pt x="5130800" y="82550"/>
                      <a:pt x="5001260" y="0"/>
                      <a:pt x="4762500" y="0"/>
                    </a:cubicBezTo>
                    <a:cubicBezTo>
                      <a:pt x="4523740" y="0"/>
                      <a:pt x="4394200" y="82550"/>
                      <a:pt x="4290060" y="148590"/>
                    </a:cubicBezTo>
                    <a:cubicBezTo>
                      <a:pt x="4198620" y="207010"/>
                      <a:pt x="4126230" y="254000"/>
                      <a:pt x="3968750" y="254000"/>
                    </a:cubicBezTo>
                    <a:cubicBezTo>
                      <a:pt x="3811270" y="254000"/>
                      <a:pt x="3738880" y="208280"/>
                      <a:pt x="3647440" y="148590"/>
                    </a:cubicBezTo>
                    <a:cubicBezTo>
                      <a:pt x="3543300" y="82550"/>
                      <a:pt x="3413760" y="0"/>
                      <a:pt x="3175000" y="0"/>
                    </a:cubicBezTo>
                    <a:cubicBezTo>
                      <a:pt x="2936240" y="0"/>
                      <a:pt x="2806700" y="82550"/>
                      <a:pt x="2702560" y="148590"/>
                    </a:cubicBezTo>
                    <a:cubicBezTo>
                      <a:pt x="2611120" y="207010"/>
                      <a:pt x="2538730" y="254000"/>
                      <a:pt x="2381250" y="254000"/>
                    </a:cubicBezTo>
                    <a:cubicBezTo>
                      <a:pt x="2223770" y="254000"/>
                      <a:pt x="2151380" y="208280"/>
                      <a:pt x="2059940" y="148590"/>
                    </a:cubicBezTo>
                    <a:cubicBezTo>
                      <a:pt x="1955800" y="82550"/>
                      <a:pt x="1826260" y="0"/>
                      <a:pt x="1587500" y="0"/>
                    </a:cubicBezTo>
                    <a:cubicBezTo>
                      <a:pt x="1348740" y="0"/>
                      <a:pt x="1219200" y="82550"/>
                      <a:pt x="1115060" y="148590"/>
                    </a:cubicBezTo>
                    <a:cubicBezTo>
                      <a:pt x="1023620" y="207010"/>
                      <a:pt x="951230" y="254000"/>
                      <a:pt x="793750" y="254000"/>
                    </a:cubicBezTo>
                    <a:cubicBezTo>
                      <a:pt x="636270" y="254000"/>
                      <a:pt x="563880" y="208280"/>
                      <a:pt x="472440" y="148590"/>
                    </a:cubicBezTo>
                    <a:cubicBezTo>
                      <a:pt x="368300" y="82550"/>
                      <a:pt x="238760" y="0"/>
                      <a:pt x="0" y="0"/>
                    </a:cubicBezTo>
                    <a:lnTo>
                      <a:pt x="0" y="2118360"/>
                    </a:lnTo>
                    <a:lnTo>
                      <a:pt x="6350000" y="2118360"/>
                    </a:lnTo>
                    <a:lnTo>
                      <a:pt x="6350000" y="0"/>
                    </a:lnTo>
                    <a:cubicBezTo>
                      <a:pt x="6111240" y="0"/>
                      <a:pt x="5981700" y="82550"/>
                      <a:pt x="5877560" y="149860"/>
                    </a:cubicBezTo>
                    <a:close/>
                  </a:path>
                </a:pathLst>
              </a:custGeom>
              <a:solidFill>
                <a:srgbClr val="DF8360"/>
              </a:solidFill>
            </p:spPr>
          </p:sp>
        </p:grp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656178" y="2724119"/>
            <a:ext cx="2503614" cy="141141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5721227" y="2683599"/>
            <a:ext cx="2647366" cy="1492453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6184436" y="3153860"/>
            <a:ext cx="1688854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4"/>
              </a:lnSpc>
            </a:pPr>
            <a:r>
              <a:rPr lang="en-US" sz="2499">
                <a:solidFill>
                  <a:srgbClr val="000000"/>
                </a:solidFill>
                <a:latin typeface="Gaegu Bold Bold"/>
              </a:rPr>
              <a:t>Lack of self-care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90654" y="3309811"/>
            <a:ext cx="2306328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4"/>
              </a:lnSpc>
            </a:pPr>
            <a:r>
              <a:rPr lang="en-US" sz="2499">
                <a:solidFill>
                  <a:srgbClr val="000000"/>
                </a:solidFill>
                <a:latin typeface="Gaegu Bold Bold"/>
              </a:rPr>
              <a:t>Feel Guilty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3895556" y="5113321"/>
            <a:ext cx="2365541" cy="1333574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4032373" y="5441970"/>
            <a:ext cx="1688854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4"/>
              </a:lnSpc>
            </a:pPr>
            <a:r>
              <a:rPr lang="en-US" sz="2499">
                <a:solidFill>
                  <a:srgbClr val="000000"/>
                </a:solidFill>
                <a:latin typeface="Gaegu Bold Bold"/>
              </a:rPr>
              <a:t>Lose</a:t>
            </a:r>
          </a:p>
          <a:p>
            <a:pPr algn="ctr">
              <a:lnSpc>
                <a:spcPts val="2324"/>
              </a:lnSpc>
            </a:pPr>
            <a:r>
              <a:rPr lang="en-US" sz="2499">
                <a:solidFill>
                  <a:srgbClr val="000000"/>
                </a:solidFill>
                <a:latin typeface="Gaegu Bold Bold"/>
              </a:rPr>
              <a:t>your cool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10904" y="334610"/>
            <a:ext cx="6616256" cy="695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20"/>
              </a:lnSpc>
            </a:pPr>
            <a:r>
              <a:rPr lang="en-US" sz="4000" u="none" dirty="0">
                <a:solidFill>
                  <a:srgbClr val="4724E3"/>
                </a:solidFill>
                <a:latin typeface="Jua"/>
              </a:rPr>
              <a:t>burnout cycle</a:t>
            </a:r>
            <a:r>
              <a:rPr lang="en-US" sz="4000" u="none" dirty="0">
                <a:solidFill>
                  <a:srgbClr val="FFFFFF"/>
                </a:solidFill>
                <a:latin typeface="Jua"/>
              </a:rPr>
              <a:t> for Worker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/>
      <p:bldP spid="14" grpId="1"/>
      <p:bldP spid="16" grpId="0"/>
      <p:bldP spid="16" grpId="1"/>
      <p:bldP spid="17" grpId="0"/>
      <p:bldP spid="1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7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18802" y="1711983"/>
            <a:ext cx="1652040" cy="165204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6693061" y="1711983"/>
            <a:ext cx="1652040" cy="165204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sp>
        <p:nvSpPr>
          <p:cNvPr id="6" name="AutoShape 6"/>
          <p:cNvSpPr/>
          <p:nvPr/>
        </p:nvSpPr>
        <p:spPr>
          <a:xfrm rot="7768695">
            <a:off x="6238370" y="3531238"/>
            <a:ext cx="1230845" cy="0"/>
          </a:xfrm>
          <a:prstGeom prst="line">
            <a:avLst/>
          </a:prstGeom>
          <a:ln w="47625" cap="flat">
            <a:solidFill>
              <a:srgbClr val="F8BE01"/>
            </a:solidFill>
            <a:prstDash val="solid"/>
            <a:headEnd type="oval" w="lg" len="lg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765938" y="3943623"/>
            <a:ext cx="1652040" cy="165204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238221" y="3943623"/>
            <a:ext cx="1652040" cy="1652040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4050343" y="885963"/>
            <a:ext cx="1652040" cy="165204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sp>
        <p:nvSpPr>
          <p:cNvPr id="13" name="AutoShape 13"/>
          <p:cNvSpPr/>
          <p:nvPr/>
        </p:nvSpPr>
        <p:spPr>
          <a:xfrm rot="5400000">
            <a:off x="4260940" y="2865988"/>
            <a:ext cx="1230845" cy="0"/>
          </a:xfrm>
          <a:prstGeom prst="line">
            <a:avLst/>
          </a:prstGeom>
          <a:ln w="47625" cap="flat">
            <a:solidFill>
              <a:srgbClr val="F8BE01"/>
            </a:solidFill>
            <a:prstDash val="solid"/>
            <a:headEnd type="oval" w="lg" len="lg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238221" y="4243019"/>
            <a:ext cx="1652040" cy="1053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3"/>
              </a:lnSpc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The</a:t>
            </a:r>
          </a:p>
          <a:p>
            <a:pPr algn="ctr">
              <a:lnSpc>
                <a:spcPts val="2793"/>
              </a:lnSpc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honeymoon</a:t>
            </a:r>
          </a:p>
          <a:p>
            <a:pPr algn="ctr">
              <a:lnSpc>
                <a:spcPts val="2793"/>
              </a:lnSpc>
              <a:spcBef>
                <a:spcPct val="0"/>
              </a:spcBef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stage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22229" y="2011379"/>
            <a:ext cx="1648613" cy="1053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3"/>
              </a:lnSpc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The </a:t>
            </a:r>
          </a:p>
          <a:p>
            <a:pPr algn="ctr">
              <a:lnSpc>
                <a:spcPts val="2793"/>
              </a:lnSpc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balancing</a:t>
            </a:r>
          </a:p>
          <a:p>
            <a:pPr algn="ctr">
              <a:lnSpc>
                <a:spcPts val="2793"/>
              </a:lnSpc>
              <a:spcBef>
                <a:spcPct val="0"/>
              </a:spcBef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act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697634" y="4594102"/>
            <a:ext cx="1788649" cy="351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3"/>
              </a:lnSpc>
              <a:spcBef>
                <a:spcPct val="0"/>
              </a:spcBef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Enmeshment</a:t>
            </a:r>
          </a:p>
        </p:txBody>
      </p:sp>
      <p:sp>
        <p:nvSpPr>
          <p:cNvPr id="17" name="AutoShape 17"/>
          <p:cNvSpPr/>
          <p:nvPr/>
        </p:nvSpPr>
        <p:spPr>
          <a:xfrm rot="7901866">
            <a:off x="7409400" y="5616094"/>
            <a:ext cx="1123830" cy="0"/>
          </a:xfrm>
          <a:prstGeom prst="line">
            <a:avLst/>
          </a:prstGeom>
          <a:ln w="47625" cap="flat">
            <a:solidFill>
              <a:srgbClr val="F8BE01"/>
            </a:solidFill>
            <a:prstDash val="solid"/>
            <a:headEnd type="oval" w="lg" len="lg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rot="-8666020">
            <a:off x="1403161" y="5500943"/>
            <a:ext cx="1276475" cy="0"/>
          </a:xfrm>
          <a:prstGeom prst="line">
            <a:avLst/>
          </a:prstGeom>
          <a:ln w="47625" cap="flat">
            <a:solidFill>
              <a:srgbClr val="F8BE01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9" name="AutoShape 19"/>
          <p:cNvSpPr/>
          <p:nvPr/>
        </p:nvSpPr>
        <p:spPr>
          <a:xfrm rot="-7794199">
            <a:off x="2555419" y="3433601"/>
            <a:ext cx="1230845" cy="0"/>
          </a:xfrm>
          <a:prstGeom prst="line">
            <a:avLst/>
          </a:prstGeom>
          <a:ln w="47625" cap="flat">
            <a:solidFill>
              <a:srgbClr val="F8BE01"/>
            </a:solidFill>
            <a:prstDash val="solid"/>
            <a:headEnd type="none" w="sm" len="sm"/>
            <a:tailEnd type="oval" w="lg" len="lg"/>
          </a:ln>
        </p:spPr>
      </p:sp>
      <p:grpSp>
        <p:nvGrpSpPr>
          <p:cNvPr id="20" name="Group 20"/>
          <p:cNvGrpSpPr/>
          <p:nvPr/>
        </p:nvGrpSpPr>
        <p:grpSpPr>
          <a:xfrm>
            <a:off x="1890261" y="3237858"/>
            <a:ext cx="5972204" cy="7626957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89B5"/>
            </a:solidFill>
          </p:spPr>
        </p:sp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2">
            <a:alphaModFix amt="65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971315" y="-1565180"/>
            <a:ext cx="3105228" cy="2926080"/>
          </a:xfrm>
          <a:prstGeom prst="rect">
            <a:avLst/>
          </a:prstGeom>
        </p:spPr>
      </p:pic>
      <p:grpSp>
        <p:nvGrpSpPr>
          <p:cNvPr id="23" name="Group 23"/>
          <p:cNvGrpSpPr/>
          <p:nvPr/>
        </p:nvGrpSpPr>
        <p:grpSpPr>
          <a:xfrm>
            <a:off x="2107351" y="3791223"/>
            <a:ext cx="5538897" cy="7073592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pic>
        <p:nvPicPr>
          <p:cNvPr id="25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214465">
            <a:off x="-103624" y="307478"/>
            <a:ext cx="1822540" cy="1877148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3894048" y="1360900"/>
            <a:ext cx="1964631" cy="70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3"/>
              </a:lnSpc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Chronic</a:t>
            </a:r>
          </a:p>
          <a:p>
            <a:pPr algn="ctr">
              <a:lnSpc>
                <a:spcPts val="2793"/>
              </a:lnSpc>
              <a:spcBef>
                <a:spcPct val="0"/>
              </a:spcBef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Symptoms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624757" y="2186920"/>
            <a:ext cx="1788649" cy="70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3"/>
              </a:lnSpc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The Chrisis</a:t>
            </a:r>
          </a:p>
          <a:p>
            <a:pPr algn="ctr">
              <a:lnSpc>
                <a:spcPts val="2793"/>
              </a:lnSpc>
              <a:spcBef>
                <a:spcPct val="0"/>
              </a:spcBef>
            </a:pPr>
            <a:r>
              <a:rPr lang="en-US" sz="2327">
                <a:solidFill>
                  <a:srgbClr val="0E4D8D"/>
                </a:solidFill>
                <a:latin typeface="Happy Font TH"/>
              </a:rPr>
              <a:t>Stage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321724" y="4460752"/>
            <a:ext cx="5063082" cy="1771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18"/>
              </a:lnSpc>
            </a:pPr>
            <a:r>
              <a:rPr lang="en-US" sz="5431" spc="-418" dirty="0">
                <a:solidFill>
                  <a:srgbClr val="3E5BB2"/>
                </a:solidFill>
                <a:latin typeface="Jua"/>
              </a:rPr>
              <a:t>5 STAGES</a:t>
            </a:r>
          </a:p>
          <a:p>
            <a:pPr algn="ctr">
              <a:lnSpc>
                <a:spcPts val="6518"/>
              </a:lnSpc>
              <a:spcBef>
                <a:spcPct val="0"/>
              </a:spcBef>
            </a:pPr>
            <a:r>
              <a:rPr lang="en-US" sz="5431" spc="-418" dirty="0">
                <a:solidFill>
                  <a:srgbClr val="3E5BB2"/>
                </a:solidFill>
                <a:latin typeface="Jua"/>
              </a:rPr>
              <a:t>OF BURNOUT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16" grpId="0"/>
      <p:bldP spid="16" grpId="1"/>
      <p:bldP spid="26" grpId="0"/>
      <p:bldP spid="26" grpId="1"/>
      <p:bldP spid="27" grpId="0"/>
      <p:bldP spid="27" grpId="1"/>
      <p:bldP spid="28" grpId="0"/>
      <p:bldP spid="2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124</Words>
  <Application>Microsoft Office PowerPoint</Application>
  <PresentationFormat>Custom</PresentationFormat>
  <Paragraphs>39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Drukaatie Burti Bold</vt:lpstr>
      <vt:lpstr>Jua</vt:lpstr>
      <vt:lpstr>Calibri</vt:lpstr>
      <vt:lpstr>Homemade Apple</vt:lpstr>
      <vt:lpstr>Happy Font TH</vt:lpstr>
      <vt:lpstr>Arial</vt:lpstr>
      <vt:lpstr>Drukaatie Burti</vt:lpstr>
      <vt:lpstr>Gaegu Bold Bold</vt:lpstr>
      <vt:lpstr>Gaegu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Good Health at Work</dc:title>
  <cp:lastModifiedBy>hien hoang</cp:lastModifiedBy>
  <cp:revision>5</cp:revision>
  <dcterms:created xsi:type="dcterms:W3CDTF">2006-08-16T00:00:00Z</dcterms:created>
  <dcterms:modified xsi:type="dcterms:W3CDTF">2023-04-04T03:16:45Z</dcterms:modified>
  <dc:identifier>DAFeoQVUtnU</dc:identifier>
</cp:coreProperties>
</file>

<file path=docProps/thumbnail.jpeg>
</file>